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5" r:id="rId6"/>
    <p:sldId id="28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7" r:id="rId27"/>
    <p:sldId id="288" r:id="rId28"/>
    <p:sldId id="289" r:id="rId29"/>
    <p:sldId id="290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85937-686E-437D-91FB-FF6A5FFF26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9F5A93-AE35-4350-BADD-15E72E537353}">
      <dgm:prSet/>
      <dgm:spPr/>
      <dgm:t>
        <a:bodyPr/>
        <a:lstStyle/>
        <a:p>
          <a:r>
            <a:rPr lang="en-US" dirty="0"/>
            <a:t>Estimation</a:t>
          </a:r>
        </a:p>
      </dgm:t>
    </dgm:pt>
    <dgm:pt modelId="{EA233902-CDE3-41B4-B16A-6C00B3658285}" type="parTrans" cxnId="{51648C52-B1BB-4617-8E49-8313A7CB2FEB}">
      <dgm:prSet/>
      <dgm:spPr/>
      <dgm:t>
        <a:bodyPr/>
        <a:lstStyle/>
        <a:p>
          <a:endParaRPr lang="en-US"/>
        </a:p>
      </dgm:t>
    </dgm:pt>
    <dgm:pt modelId="{2B7A2E75-5833-405F-B13B-930F6C094727}" type="sibTrans" cxnId="{51648C52-B1BB-4617-8E49-8313A7CB2FEB}">
      <dgm:prSet/>
      <dgm:spPr/>
      <dgm:t>
        <a:bodyPr/>
        <a:lstStyle/>
        <a:p>
          <a:endParaRPr lang="en-US"/>
        </a:p>
      </dgm:t>
    </dgm:pt>
    <dgm:pt modelId="{CEF0ECF3-5DA9-4FAF-8C0A-1E97BC673EED}">
      <dgm:prSet/>
      <dgm:spPr/>
      <dgm:t>
        <a:bodyPr/>
        <a:lstStyle/>
        <a:p>
          <a:r>
            <a:rPr lang="en-US"/>
            <a:t>Hypothesis testing</a:t>
          </a:r>
        </a:p>
      </dgm:t>
    </dgm:pt>
    <dgm:pt modelId="{A4FC072F-B2C8-4885-AA60-CAE5A90981A1}" type="parTrans" cxnId="{B1562A0B-8989-45B0-AE51-CE98705445E0}">
      <dgm:prSet/>
      <dgm:spPr/>
      <dgm:t>
        <a:bodyPr/>
        <a:lstStyle/>
        <a:p>
          <a:endParaRPr lang="en-US"/>
        </a:p>
      </dgm:t>
    </dgm:pt>
    <dgm:pt modelId="{6201D179-FC50-420E-ACCB-2BFD6FC40405}" type="sibTrans" cxnId="{B1562A0B-8989-45B0-AE51-CE98705445E0}">
      <dgm:prSet/>
      <dgm:spPr/>
      <dgm:t>
        <a:bodyPr/>
        <a:lstStyle/>
        <a:p>
          <a:endParaRPr lang="en-US"/>
        </a:p>
      </dgm:t>
    </dgm:pt>
    <dgm:pt modelId="{1D67718F-A2D1-48FA-91A7-93E3E37AFDDE}" type="pres">
      <dgm:prSet presAssocID="{59585937-686E-437D-91FB-FF6A5FFF2616}" presName="root" presStyleCnt="0">
        <dgm:presLayoutVars>
          <dgm:dir/>
          <dgm:resizeHandles val="exact"/>
        </dgm:presLayoutVars>
      </dgm:prSet>
      <dgm:spPr/>
    </dgm:pt>
    <dgm:pt modelId="{33518A0E-D8B6-4AC3-95A8-C77676B5BE75}" type="pres">
      <dgm:prSet presAssocID="{F69F5A93-AE35-4350-BADD-15E72E537353}" presName="compNode" presStyleCnt="0"/>
      <dgm:spPr/>
    </dgm:pt>
    <dgm:pt modelId="{2BEF5ABA-D8A9-4957-8D5A-82597A79971D}" type="pres">
      <dgm:prSet presAssocID="{F69F5A93-AE35-4350-BADD-15E72E537353}" presName="bgRect" presStyleLbl="bgShp" presStyleIdx="0" presStyleCnt="2"/>
      <dgm:spPr/>
    </dgm:pt>
    <dgm:pt modelId="{9A261968-2FFF-4E85-99E3-18CA85D3629D}" type="pres">
      <dgm:prSet presAssocID="{F69F5A93-AE35-4350-BADD-15E72E53735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6468334-01F5-4F9E-A97C-3E39D22F5531}" type="pres">
      <dgm:prSet presAssocID="{F69F5A93-AE35-4350-BADD-15E72E537353}" presName="spaceRect" presStyleCnt="0"/>
      <dgm:spPr/>
    </dgm:pt>
    <dgm:pt modelId="{41AD74F1-DE95-4119-BF98-3ABAADCFEB78}" type="pres">
      <dgm:prSet presAssocID="{F69F5A93-AE35-4350-BADD-15E72E537353}" presName="parTx" presStyleLbl="revTx" presStyleIdx="0" presStyleCnt="2">
        <dgm:presLayoutVars>
          <dgm:chMax val="0"/>
          <dgm:chPref val="0"/>
        </dgm:presLayoutVars>
      </dgm:prSet>
      <dgm:spPr/>
    </dgm:pt>
    <dgm:pt modelId="{E2CE7D8C-8372-412A-A96E-55301838995B}" type="pres">
      <dgm:prSet presAssocID="{2B7A2E75-5833-405F-B13B-930F6C094727}" presName="sibTrans" presStyleCnt="0"/>
      <dgm:spPr/>
    </dgm:pt>
    <dgm:pt modelId="{3D9532CE-8191-4268-8108-D44FD7913EA3}" type="pres">
      <dgm:prSet presAssocID="{CEF0ECF3-5DA9-4FAF-8C0A-1E97BC673EED}" presName="compNode" presStyleCnt="0"/>
      <dgm:spPr/>
    </dgm:pt>
    <dgm:pt modelId="{DD765228-ACB2-42BF-974C-9AED098070DA}" type="pres">
      <dgm:prSet presAssocID="{CEF0ECF3-5DA9-4FAF-8C0A-1E97BC673EED}" presName="bgRect" presStyleLbl="bgShp" presStyleIdx="1" presStyleCnt="2"/>
      <dgm:spPr/>
    </dgm:pt>
    <dgm:pt modelId="{B175CBE4-AE29-43D8-A634-B4DF4ECB5EF0}" type="pres">
      <dgm:prSet presAssocID="{CEF0ECF3-5DA9-4FAF-8C0A-1E97BC673E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824ED18-5097-4C2D-A115-EC64AE4C946C}" type="pres">
      <dgm:prSet presAssocID="{CEF0ECF3-5DA9-4FAF-8C0A-1E97BC673EED}" presName="spaceRect" presStyleCnt="0"/>
      <dgm:spPr/>
    </dgm:pt>
    <dgm:pt modelId="{CCDF3B80-862C-4C86-BE3F-787E7F688994}" type="pres">
      <dgm:prSet presAssocID="{CEF0ECF3-5DA9-4FAF-8C0A-1E97BC673EE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1562A0B-8989-45B0-AE51-CE98705445E0}" srcId="{59585937-686E-437D-91FB-FF6A5FFF2616}" destId="{CEF0ECF3-5DA9-4FAF-8C0A-1E97BC673EED}" srcOrd="1" destOrd="0" parTransId="{A4FC072F-B2C8-4885-AA60-CAE5A90981A1}" sibTransId="{6201D179-FC50-420E-ACCB-2BFD6FC40405}"/>
    <dgm:cxn modelId="{E986F911-F1E8-42AA-83C8-A1F86676CB01}" type="presOf" srcId="{CEF0ECF3-5DA9-4FAF-8C0A-1E97BC673EED}" destId="{CCDF3B80-862C-4C86-BE3F-787E7F688994}" srcOrd="0" destOrd="0" presId="urn:microsoft.com/office/officeart/2018/2/layout/IconVerticalSolidList"/>
    <dgm:cxn modelId="{94573E71-E372-4A24-A64D-6CFAF5679BFE}" type="presOf" srcId="{59585937-686E-437D-91FB-FF6A5FFF2616}" destId="{1D67718F-A2D1-48FA-91A7-93E3E37AFDDE}" srcOrd="0" destOrd="0" presId="urn:microsoft.com/office/officeart/2018/2/layout/IconVerticalSolidList"/>
    <dgm:cxn modelId="{51648C52-B1BB-4617-8E49-8313A7CB2FEB}" srcId="{59585937-686E-437D-91FB-FF6A5FFF2616}" destId="{F69F5A93-AE35-4350-BADD-15E72E537353}" srcOrd="0" destOrd="0" parTransId="{EA233902-CDE3-41B4-B16A-6C00B3658285}" sibTransId="{2B7A2E75-5833-405F-B13B-930F6C094727}"/>
    <dgm:cxn modelId="{534F4754-F026-450C-B3BF-E7DABD2CB784}" type="presOf" srcId="{F69F5A93-AE35-4350-BADD-15E72E537353}" destId="{41AD74F1-DE95-4119-BF98-3ABAADCFEB78}" srcOrd="0" destOrd="0" presId="urn:microsoft.com/office/officeart/2018/2/layout/IconVerticalSolidList"/>
    <dgm:cxn modelId="{1EC787FB-9AB7-4A4D-800A-10AD25FF05EB}" type="presParOf" srcId="{1D67718F-A2D1-48FA-91A7-93E3E37AFDDE}" destId="{33518A0E-D8B6-4AC3-95A8-C77676B5BE75}" srcOrd="0" destOrd="0" presId="urn:microsoft.com/office/officeart/2018/2/layout/IconVerticalSolidList"/>
    <dgm:cxn modelId="{38C50ED3-ABD1-41DF-BCCB-01568A20E06D}" type="presParOf" srcId="{33518A0E-D8B6-4AC3-95A8-C77676B5BE75}" destId="{2BEF5ABA-D8A9-4957-8D5A-82597A79971D}" srcOrd="0" destOrd="0" presId="urn:microsoft.com/office/officeart/2018/2/layout/IconVerticalSolidList"/>
    <dgm:cxn modelId="{6C07CB27-F69D-4D59-BCD5-DFE10F67F137}" type="presParOf" srcId="{33518A0E-D8B6-4AC3-95A8-C77676B5BE75}" destId="{9A261968-2FFF-4E85-99E3-18CA85D3629D}" srcOrd="1" destOrd="0" presId="urn:microsoft.com/office/officeart/2018/2/layout/IconVerticalSolidList"/>
    <dgm:cxn modelId="{716239C2-9DA1-476A-BBB5-65F15B217E39}" type="presParOf" srcId="{33518A0E-D8B6-4AC3-95A8-C77676B5BE75}" destId="{96468334-01F5-4F9E-A97C-3E39D22F5531}" srcOrd="2" destOrd="0" presId="urn:microsoft.com/office/officeart/2018/2/layout/IconVerticalSolidList"/>
    <dgm:cxn modelId="{1301B154-14E5-4060-8BC0-6B7D15506F66}" type="presParOf" srcId="{33518A0E-D8B6-4AC3-95A8-C77676B5BE75}" destId="{41AD74F1-DE95-4119-BF98-3ABAADCFEB78}" srcOrd="3" destOrd="0" presId="urn:microsoft.com/office/officeart/2018/2/layout/IconVerticalSolidList"/>
    <dgm:cxn modelId="{1E7056BF-2550-4DCF-A7C9-99F6FCA0ED69}" type="presParOf" srcId="{1D67718F-A2D1-48FA-91A7-93E3E37AFDDE}" destId="{E2CE7D8C-8372-412A-A96E-55301838995B}" srcOrd="1" destOrd="0" presId="urn:microsoft.com/office/officeart/2018/2/layout/IconVerticalSolidList"/>
    <dgm:cxn modelId="{C8C08454-6B0B-4F96-9360-C739C73F7EF3}" type="presParOf" srcId="{1D67718F-A2D1-48FA-91A7-93E3E37AFDDE}" destId="{3D9532CE-8191-4268-8108-D44FD7913EA3}" srcOrd="2" destOrd="0" presId="urn:microsoft.com/office/officeart/2018/2/layout/IconVerticalSolidList"/>
    <dgm:cxn modelId="{AC95B5F0-C6AA-4160-BD21-259D508D5EA9}" type="presParOf" srcId="{3D9532CE-8191-4268-8108-D44FD7913EA3}" destId="{DD765228-ACB2-42BF-974C-9AED098070DA}" srcOrd="0" destOrd="0" presId="urn:microsoft.com/office/officeart/2018/2/layout/IconVerticalSolidList"/>
    <dgm:cxn modelId="{8766A0D0-5D79-4CDE-AA4A-BFD9C256568C}" type="presParOf" srcId="{3D9532CE-8191-4268-8108-D44FD7913EA3}" destId="{B175CBE4-AE29-43D8-A634-B4DF4ECB5EF0}" srcOrd="1" destOrd="0" presId="urn:microsoft.com/office/officeart/2018/2/layout/IconVerticalSolidList"/>
    <dgm:cxn modelId="{D07732C0-4CEF-4087-B3E9-85F9CD158CAB}" type="presParOf" srcId="{3D9532CE-8191-4268-8108-D44FD7913EA3}" destId="{A824ED18-5097-4C2D-A115-EC64AE4C946C}" srcOrd="2" destOrd="0" presId="urn:microsoft.com/office/officeart/2018/2/layout/IconVerticalSolidList"/>
    <dgm:cxn modelId="{0655A499-6702-405C-9FA0-BCF59EBD4549}" type="presParOf" srcId="{3D9532CE-8191-4268-8108-D44FD7913EA3}" destId="{CCDF3B80-862C-4C86-BE3F-787E7F6889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F5ABA-D8A9-4957-8D5A-82597A79971D}">
      <dsp:nvSpPr>
        <dsp:cNvPr id="0" name=""/>
        <dsp:cNvSpPr/>
      </dsp:nvSpPr>
      <dsp:spPr>
        <a:xfrm>
          <a:off x="0" y="993347"/>
          <a:ext cx="6836956" cy="1833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61968-2FFF-4E85-99E3-18CA85D3629D}">
      <dsp:nvSpPr>
        <dsp:cNvPr id="0" name=""/>
        <dsp:cNvSpPr/>
      </dsp:nvSpPr>
      <dsp:spPr>
        <a:xfrm>
          <a:off x="554746" y="1405969"/>
          <a:ext cx="1008629" cy="10086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D74F1-DE95-4119-BF98-3ABAADCFEB78}">
      <dsp:nvSpPr>
        <dsp:cNvPr id="0" name=""/>
        <dsp:cNvSpPr/>
      </dsp:nvSpPr>
      <dsp:spPr>
        <a:xfrm>
          <a:off x="2118122" y="993347"/>
          <a:ext cx="4718833" cy="1833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85" tIns="194085" rIns="194085" bIns="1940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Estimation</a:t>
          </a:r>
        </a:p>
      </dsp:txBody>
      <dsp:txXfrm>
        <a:off x="2118122" y="993347"/>
        <a:ext cx="4718833" cy="1833872"/>
      </dsp:txXfrm>
    </dsp:sp>
    <dsp:sp modelId="{DD765228-ACB2-42BF-974C-9AED098070DA}">
      <dsp:nvSpPr>
        <dsp:cNvPr id="0" name=""/>
        <dsp:cNvSpPr/>
      </dsp:nvSpPr>
      <dsp:spPr>
        <a:xfrm>
          <a:off x="0" y="3285688"/>
          <a:ext cx="6836956" cy="1833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5CBE4-AE29-43D8-A634-B4DF4ECB5EF0}">
      <dsp:nvSpPr>
        <dsp:cNvPr id="0" name=""/>
        <dsp:cNvSpPr/>
      </dsp:nvSpPr>
      <dsp:spPr>
        <a:xfrm>
          <a:off x="554746" y="3698309"/>
          <a:ext cx="1008629" cy="10086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F3B80-862C-4C86-BE3F-787E7F688994}">
      <dsp:nvSpPr>
        <dsp:cNvPr id="0" name=""/>
        <dsp:cNvSpPr/>
      </dsp:nvSpPr>
      <dsp:spPr>
        <a:xfrm>
          <a:off x="2118122" y="3285688"/>
          <a:ext cx="4718833" cy="1833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85" tIns="194085" rIns="194085" bIns="1940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Hypothesis testing</a:t>
          </a:r>
        </a:p>
      </dsp:txBody>
      <dsp:txXfrm>
        <a:off x="2118122" y="3285688"/>
        <a:ext cx="4718833" cy="1833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5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1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4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22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47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4CF648-5CB3-49E4-BE34-8A059890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9E559C-09DA-4586-86C9-F3C05D9A0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92EC6-293F-48D9-AF6D-D016C4BDA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8681" y="1122363"/>
            <a:ext cx="4893617" cy="2387600"/>
          </a:xfrm>
        </p:spPr>
        <p:txBody>
          <a:bodyPr>
            <a:normAutofit/>
          </a:bodyPr>
          <a:lstStyle/>
          <a:p>
            <a:r>
              <a:rPr lang="en-US" dirty="0"/>
              <a:t>Confidence interval</a:t>
            </a:r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0EEA0-F821-4F0C-B78E-25855FBB4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460" y="0"/>
            <a:ext cx="343851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2C5BC4-015B-41F9-B453-DBEC7124E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F973542-46B1-4984-B252-0683B3F09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754" y="-2700"/>
            <a:ext cx="3429000" cy="3429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D6650AA-9995-401C-A354-276AB7A38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6" y="3427200"/>
            <a:ext cx="3435556" cy="343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4548BC0-162E-4107-81DF-7389BF82F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4500"/>
            <a:ext cx="3429000" cy="3429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D0A4853-EC6F-4CC5-A9EC-F91612C63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DF2AA3CE-B974-48CA-96E0-5573A78E3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7754" y="342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6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AF6C38-492C-4EA2-9BD9-B3CCDF42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4473F-7004-4DC4-8D5A-2FD85D517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1CDBAAF-541B-4F2D-939E-B13F2EC7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3429000" cy="3429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097C2BB-B1CE-4C05-95FE-CD39566588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0" r="-1" b="7693"/>
          <a:stretch/>
        </p:blipFill>
        <p:spPr>
          <a:xfrm>
            <a:off x="3429001" y="0"/>
            <a:ext cx="5330951" cy="6857193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FA272C8-94F8-4081-B918-FED119E1A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985CF86-7E97-4B8E-A274-890D1217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FE31F77-B71F-4A5B-8BBC-6584ED395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0" y="3427200"/>
            <a:ext cx="3429000" cy="3429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182FCE-5B14-4A20-BB06-D2C136077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606E479-C24C-415E-BB4A-B07BE0D56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3000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3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AF6C38-492C-4EA2-9BD9-B3CCDF42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Content Placeholder 4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6C8C4A80-C65E-4E36-A59B-CDD18460C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" b="7653"/>
          <a:stretch/>
        </p:blipFill>
        <p:spPr>
          <a:xfrm>
            <a:off x="20" y="1612"/>
            <a:ext cx="12191980" cy="68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1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Content Placeholder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24D30F6-CBDD-4BCB-8F7D-2BC5F898C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65" y="566530"/>
            <a:ext cx="3622261" cy="561043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device, gauge&#10;&#10;Description automatically generated">
            <a:extLst>
              <a:ext uri="{FF2B5EF4-FFF2-40B4-BE49-F238E27FC236}">
                <a16:creationId xmlns:a16="http://schemas.microsoft.com/office/drawing/2014/main" id="{66A319CC-4DA1-41EB-8E8B-37E81425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67" y="475054"/>
            <a:ext cx="5888959" cy="59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3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E72B45CB-3632-4CCB-934D-DB4F98C4B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07" y="1923353"/>
            <a:ext cx="2606266" cy="3817951"/>
          </a:xfr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4D38958-4088-4476-929A-D5056E35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33" y="2205824"/>
            <a:ext cx="2400508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8A25-9557-4230-8926-DCC43CA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 for mean with unknown population </a:t>
            </a:r>
            <a:endParaRPr lang="en-AU" dirty="0"/>
          </a:p>
        </p:txBody>
      </p:sp>
      <p:pic>
        <p:nvPicPr>
          <p:cNvPr id="5" name="Content Placeholder 4" descr="A picture containing text, sign, pointing&#10;&#10;Description automatically generated">
            <a:extLst>
              <a:ext uri="{FF2B5EF4-FFF2-40B4-BE49-F238E27FC236}">
                <a16:creationId xmlns:a16="http://schemas.microsoft.com/office/drawing/2014/main" id="{8297F631-7DCD-45EA-A8D7-BC1615612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78" y="1901802"/>
            <a:ext cx="3261643" cy="4198984"/>
          </a:xfrm>
        </p:spPr>
      </p:pic>
    </p:spTree>
    <p:extLst>
      <p:ext uri="{BB962C8B-B14F-4D97-AF65-F5344CB8AC3E}">
        <p14:creationId xmlns:p14="http://schemas.microsoft.com/office/powerpoint/2010/main" val="329934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DAF2-674B-4C14-85BE-38D0EF7F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T-distribution</a:t>
            </a:r>
            <a:endParaRPr lang="en-AU" dirty="0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E575570-E7FE-4D53-88F5-2FAF1E902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82" y="2028692"/>
            <a:ext cx="4320914" cy="4183743"/>
          </a:xfr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1B86088-4778-4EED-B749-6D6FB56A9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25" y="2059175"/>
            <a:ext cx="6424217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C9C5-6698-4945-B413-2611217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distribution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F70B0A6-B8B3-4384-9F31-2160F8E28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15" y="1970388"/>
            <a:ext cx="5890770" cy="4061812"/>
          </a:xfrm>
        </p:spPr>
      </p:pic>
    </p:spTree>
    <p:extLst>
      <p:ext uri="{BB962C8B-B14F-4D97-AF65-F5344CB8AC3E}">
        <p14:creationId xmlns:p14="http://schemas.microsoft.com/office/powerpoint/2010/main" val="2630001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0349-2E9B-41E6-873A-A8BCA44A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T-distribution</a:t>
            </a:r>
            <a:endParaRPr lang="en-AU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64EE50-468F-410B-82E6-E5C87632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57" y="1854263"/>
            <a:ext cx="3033023" cy="4115157"/>
          </a:xfrm>
        </p:spPr>
      </p:pic>
    </p:spTree>
    <p:extLst>
      <p:ext uri="{BB962C8B-B14F-4D97-AF65-F5344CB8AC3E}">
        <p14:creationId xmlns:p14="http://schemas.microsoft.com/office/powerpoint/2010/main" val="180314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551C-BC2C-4EEA-8F4B-5DD4F953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B99F58A-8B1E-4CE2-BD3B-2090C4870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6" y="2305716"/>
            <a:ext cx="5531569" cy="3727336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35C288-E4AB-43B7-B837-68F22D91F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583" y="2305717"/>
            <a:ext cx="6149873" cy="36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A45D-C40F-4C9C-AEAA-B400524A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 distribution</a:t>
            </a:r>
            <a:endParaRPr lang="en-AU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2DAE41-9A47-4B5E-B999-22E6EE9C4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95" y="2294286"/>
            <a:ext cx="5517358" cy="2956816"/>
          </a:xfrm>
        </p:spPr>
      </p:pic>
    </p:spTree>
    <p:extLst>
      <p:ext uri="{BB962C8B-B14F-4D97-AF65-F5344CB8AC3E}">
        <p14:creationId xmlns:p14="http://schemas.microsoft.com/office/powerpoint/2010/main" val="163576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DE45-F358-46EC-B025-252DAA3D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influence?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2E327-6E46-4E2F-923C-51FF3CE0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draw conclusion of entire population based on sample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F529-6161-4FA9-A484-3072B307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distribution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60E72F6-B063-4925-8B53-F88758B9E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71" y="2035163"/>
            <a:ext cx="6439458" cy="3932261"/>
          </a:xfrm>
        </p:spPr>
      </p:pic>
    </p:spTree>
    <p:extLst>
      <p:ext uri="{BB962C8B-B14F-4D97-AF65-F5344CB8AC3E}">
        <p14:creationId xmlns:p14="http://schemas.microsoft.com/office/powerpoint/2010/main" val="738604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C847-20C6-42C6-9D29-05E8A9CD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 distribution</a:t>
            </a:r>
            <a:endParaRPr lang="en-AU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93E068A-0CC8-437A-B373-180153631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81" y="2046594"/>
            <a:ext cx="6431837" cy="3909399"/>
          </a:xfrm>
        </p:spPr>
      </p:pic>
    </p:spTree>
    <p:extLst>
      <p:ext uri="{BB962C8B-B14F-4D97-AF65-F5344CB8AC3E}">
        <p14:creationId xmlns:p14="http://schemas.microsoft.com/office/powerpoint/2010/main" val="263698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3BEB-BA9E-4041-A4B6-10655120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of Confidence interval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77AC-962D-4B79-B2CC-9F4D64DE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  <a:p>
            <a:r>
              <a:rPr lang="en-US" dirty="0"/>
              <a:t>Approximately normal population distribution ( t-distribution robust against violence)</a:t>
            </a:r>
          </a:p>
          <a:p>
            <a:r>
              <a:rPr lang="en-US" dirty="0"/>
              <a:t>Careful about extreme outliers.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563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D3BD-A287-4A92-BF36-6B3A9BDC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for proportion</a:t>
            </a:r>
            <a:endParaRPr lang="en-AU" dirty="0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AD96F1A-2BEC-46D8-AD3B-6996B71C4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68" y="1882750"/>
            <a:ext cx="6736664" cy="4237087"/>
          </a:xfrm>
        </p:spPr>
      </p:pic>
    </p:spTree>
    <p:extLst>
      <p:ext uri="{BB962C8B-B14F-4D97-AF65-F5344CB8AC3E}">
        <p14:creationId xmlns:p14="http://schemas.microsoft.com/office/powerpoint/2010/main" val="2124349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16BB-F405-4556-A9AB-F7E0D3B9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for proportion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441A0B0-1732-43CE-AEC0-71C4436B1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06" y="1966577"/>
            <a:ext cx="3314987" cy="4069433"/>
          </a:xfrm>
        </p:spPr>
      </p:pic>
    </p:spTree>
    <p:extLst>
      <p:ext uri="{BB962C8B-B14F-4D97-AF65-F5344CB8AC3E}">
        <p14:creationId xmlns:p14="http://schemas.microsoft.com/office/powerpoint/2010/main" val="1154747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17D3-34C0-4A30-B86B-C8CC35C4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Interpretation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F145-9232-4154-B2FE-10E66ADFA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draw an infinite number of sample like our actual sample, and for every sample we computer 95% of confidence interval with similar margin of error, 95%  of the population value will falls with the confidence range. </a:t>
            </a:r>
            <a:endParaRPr lang="en-AU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B24EC8-D2E5-47C5-899B-5FB687166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69" y="2783121"/>
            <a:ext cx="2758679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504C-C47B-4DF3-9F03-D51423BE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confidence level for 95%</a:t>
            </a:r>
            <a:endParaRPr lang="en-AU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01D9631-DAF7-4577-9B01-CEEBE3B0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01" y="1844647"/>
            <a:ext cx="6195597" cy="4313294"/>
          </a:xfrm>
        </p:spPr>
      </p:pic>
    </p:spTree>
    <p:extLst>
      <p:ext uri="{BB962C8B-B14F-4D97-AF65-F5344CB8AC3E}">
        <p14:creationId xmlns:p14="http://schemas.microsoft.com/office/powerpoint/2010/main" val="3420382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32B0-BB90-4124-97F2-50AD4971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confidence level for 99%</a:t>
            </a:r>
            <a:endParaRPr lang="en-AU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5979607-C210-4D7A-AC77-E58472545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32" y="1833215"/>
            <a:ext cx="6625867" cy="4659659"/>
          </a:xfrm>
        </p:spPr>
      </p:pic>
    </p:spTree>
    <p:extLst>
      <p:ext uri="{BB962C8B-B14F-4D97-AF65-F5344CB8AC3E}">
        <p14:creationId xmlns:p14="http://schemas.microsoft.com/office/powerpoint/2010/main" val="3892069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33C1-738F-4BAA-AC5E-C9BC58B2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Confidence level at 90%</a:t>
            </a:r>
            <a:endParaRPr lang="en-AU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D730FF3-6EC4-4CD5-AF7A-349216142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93" y="1829406"/>
            <a:ext cx="5685013" cy="4343776"/>
          </a:xfrm>
        </p:spPr>
      </p:pic>
    </p:spTree>
    <p:extLst>
      <p:ext uri="{BB962C8B-B14F-4D97-AF65-F5344CB8AC3E}">
        <p14:creationId xmlns:p14="http://schemas.microsoft.com/office/powerpoint/2010/main" val="2101804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9DBD7-BF32-4E28-BF7E-5D95BCDF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3948953" cy="1812537"/>
          </a:xfrm>
        </p:spPr>
        <p:txBody>
          <a:bodyPr anchor="b">
            <a:normAutofit/>
          </a:bodyPr>
          <a:lstStyle/>
          <a:p>
            <a:r>
              <a:rPr lang="en-US" sz="4100"/>
              <a:t>Interpretation of choosing confidence level</a:t>
            </a:r>
            <a:endParaRPr lang="en-AU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1E8D4-B544-4CF1-B26B-1ADCEA618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3948953" cy="3390220"/>
          </a:xfrm>
        </p:spPr>
        <p:txBody>
          <a:bodyPr anchor="t">
            <a:normAutofit/>
          </a:bodyPr>
          <a:lstStyle/>
          <a:p>
            <a:r>
              <a:rPr lang="en-US" dirty="0"/>
              <a:t>The more confident we are drawing the population the larger the margin of error.</a:t>
            </a:r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B8A9C99-AD80-4829-8A17-04A2751AE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9" y="611766"/>
            <a:ext cx="5888959" cy="56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DA071-88C5-4EBA-8E22-DAA7BDFC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3948953" cy="5817056"/>
          </a:xfrm>
        </p:spPr>
        <p:txBody>
          <a:bodyPr anchor="ctr">
            <a:normAutofit/>
          </a:bodyPr>
          <a:lstStyle/>
          <a:p>
            <a:r>
              <a:rPr lang="en-US" sz="4400"/>
              <a:t>Statistical inference</a:t>
            </a:r>
            <a:endParaRPr lang="en-AU" sz="4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7DDB49-3945-46AC-AFB7-8DE40C964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014023"/>
              </p:ext>
            </p:extLst>
          </p:nvPr>
        </p:nvGraphicFramePr>
        <p:xfrm>
          <a:off x="5042848" y="238836"/>
          <a:ext cx="6836956" cy="611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E74505-85B7-4C6D-8066-30E306CB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C6E65-9C7B-4818-A280-BC0A0AB4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22363"/>
            <a:ext cx="43470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Constructing a Confidence interval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A1E60-9477-4E7A-A6B2-63B329C8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88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698BD750-D431-4B4B-BF8E-1D12A0F10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91" y="476601"/>
            <a:ext cx="4666014" cy="59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99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E74505-85B7-4C6D-8066-30E306CB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1EE34-24EF-4C76-AED0-D023DB8E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22363"/>
            <a:ext cx="43470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Choosing the sample size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A1E60-9477-4E7A-A6B2-63B329C8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88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A0562B1-2DF5-4F4D-B974-B664D70B3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21" y="476601"/>
            <a:ext cx="4518354" cy="59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17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CCF4-D75C-45D3-94B5-73E6913B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sample size</a:t>
            </a:r>
            <a:endParaRPr lang="en-AU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38844FC-98C1-4C3A-9FAB-9A76ADC4D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88" y="1939905"/>
            <a:ext cx="6500423" cy="4122777"/>
          </a:xfrm>
        </p:spPr>
      </p:pic>
    </p:spTree>
    <p:extLst>
      <p:ext uri="{BB962C8B-B14F-4D97-AF65-F5344CB8AC3E}">
        <p14:creationId xmlns:p14="http://schemas.microsoft.com/office/powerpoint/2010/main" val="2142499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249F-307F-4927-A53B-24ECA08A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sample size</a:t>
            </a:r>
            <a:endParaRPr lang="en-AU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16F9765-8506-49F7-8652-7A355E216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23" y="1875130"/>
            <a:ext cx="6843353" cy="4252328"/>
          </a:xfrm>
        </p:spPr>
      </p:pic>
    </p:spTree>
    <p:extLst>
      <p:ext uri="{BB962C8B-B14F-4D97-AF65-F5344CB8AC3E}">
        <p14:creationId xmlns:p14="http://schemas.microsoft.com/office/powerpoint/2010/main" val="417637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7A50-98B9-40AA-BBC3-C5A95441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sample size</a:t>
            </a:r>
            <a:endParaRPr lang="en-AU" dirty="0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E5950A3-935F-4201-ADCF-14D37E22A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43" y="2023732"/>
            <a:ext cx="6386113" cy="3955123"/>
          </a:xfrm>
        </p:spPr>
      </p:pic>
    </p:spTree>
    <p:extLst>
      <p:ext uri="{BB962C8B-B14F-4D97-AF65-F5344CB8AC3E}">
        <p14:creationId xmlns:p14="http://schemas.microsoft.com/office/powerpoint/2010/main" val="910482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13C8-CD36-4888-8DE3-1FF4CA4C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sample size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8B3CCC-98BB-402C-AF4E-8519AB384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47" y="1913233"/>
            <a:ext cx="2842506" cy="4176122"/>
          </a:xfrm>
        </p:spPr>
      </p:pic>
    </p:spTree>
    <p:extLst>
      <p:ext uri="{BB962C8B-B14F-4D97-AF65-F5344CB8AC3E}">
        <p14:creationId xmlns:p14="http://schemas.microsoft.com/office/powerpoint/2010/main" val="63728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AA23-E24C-484B-A635-700EB779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79DC5-DFA9-45B9-9DDD-1D5117738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estimate :- It’s a number that is a best guess for population parameter.</a:t>
            </a:r>
          </a:p>
          <a:p>
            <a:r>
              <a:rPr lang="en-US" dirty="0"/>
              <a:t>Interval estimate:- Range of value which we expect the parameter to fall.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793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B97B49-D199-4565-9DC6-FDD4F9016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 r="1" b="16776"/>
          <a:stretch/>
        </p:blipFill>
        <p:spPr>
          <a:xfrm>
            <a:off x="6477526" y="493987"/>
            <a:ext cx="4576145" cy="58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0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1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0587AE-89CA-455C-9078-BFEEC9529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90" y="493987"/>
            <a:ext cx="4284217" cy="58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2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AF6C38-492C-4EA2-9BD9-B3CCDF42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4473F-7004-4DC4-8D5A-2FD85D517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1CDBAAF-541B-4F2D-939E-B13F2EC7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3429000" cy="3429000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7EA8F67-F0F2-464B-BDFB-D65A72DA4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711"/>
          <a:stretch/>
        </p:blipFill>
        <p:spPr>
          <a:xfrm>
            <a:off x="3432048" y="806"/>
            <a:ext cx="5327904" cy="6856388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FA272C8-94F8-4081-B918-FED119E1A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985CF86-7E97-4B8E-A274-890D1217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FE31F77-B71F-4A5B-8BBC-6584ED395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0" y="3427200"/>
            <a:ext cx="3429000" cy="3429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5182FCE-5B14-4A20-BB06-D2C136077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606E479-C24C-415E-BB4A-B07BE0D56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3000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8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AAC8-C354-49E4-9BB9-72372C2F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4B4D6-1D13-401F-A14F-9FBAB8179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that interval contains population value is confidence interval.</a:t>
            </a:r>
          </a:p>
          <a:p>
            <a:r>
              <a:rPr lang="en-US" dirty="0"/>
              <a:t> We almost consider for 0.95 cases that is 95% confidence interval.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500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FC7F-0862-4C5B-A31C-D0261C96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 for mean with known population </a:t>
            </a:r>
            <a:r>
              <a:rPr lang="en-US" dirty="0" err="1"/>
              <a:t>sd</a:t>
            </a:r>
            <a:endParaRPr lang="en-AU" dirty="0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3E5AD51-3CBF-4D0C-A2A7-674A33C6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60" y="1920869"/>
            <a:ext cx="2575783" cy="3802710"/>
          </a:xfrm>
        </p:spPr>
      </p:pic>
      <p:pic>
        <p:nvPicPr>
          <p:cNvPr id="9" name="Picture 8" descr="A person with a cartoon character on the head&#10;&#10;Description automatically generated with low confidence">
            <a:extLst>
              <a:ext uri="{FF2B5EF4-FFF2-40B4-BE49-F238E27FC236}">
                <a16:creationId xmlns:a16="http://schemas.microsoft.com/office/drawing/2014/main" id="{1943D439-848C-4A55-9FE0-FA9D3E330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49" y="1920869"/>
            <a:ext cx="2545301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lebrationVTI">
  <a:themeElements>
    <a:clrScheme name="AnalogousFromLightSeedRightStep">
      <a:dk1>
        <a:srgbClr val="000000"/>
      </a:dk1>
      <a:lt1>
        <a:srgbClr val="FFFFFF"/>
      </a:lt1>
      <a:dk2>
        <a:srgbClr val="36371F"/>
      </a:dk2>
      <a:lt2>
        <a:srgbClr val="E2E4E8"/>
      </a:lt2>
      <a:accent1>
        <a:srgbClr val="C79950"/>
      </a:accent1>
      <a:accent2>
        <a:srgbClr val="A5A74E"/>
      </a:accent2>
      <a:accent3>
        <a:srgbClr val="8CAC64"/>
      </a:accent3>
      <a:accent4>
        <a:srgbClr val="61B454"/>
      </a:accent4>
      <a:accent5>
        <a:srgbClr val="59B372"/>
      </a:accent5>
      <a:accent6>
        <a:srgbClr val="53B194"/>
      </a:accent6>
      <a:hlink>
        <a:srgbClr val="6682AD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240</Words>
  <Application>Microsoft Office PowerPoint</Application>
  <PresentationFormat>Widescreen</PresentationFormat>
  <Paragraphs>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Gill Sans Nova</vt:lpstr>
      <vt:lpstr>CelebrationVTI</vt:lpstr>
      <vt:lpstr>Confidence interval</vt:lpstr>
      <vt:lpstr>What is statistical influence?</vt:lpstr>
      <vt:lpstr>Statistical inference</vt:lpstr>
      <vt:lpstr>Estimation</vt:lpstr>
      <vt:lpstr>PowerPoint Presentation</vt:lpstr>
      <vt:lpstr>PowerPoint Presentation</vt:lpstr>
      <vt:lpstr>PowerPoint Presentation</vt:lpstr>
      <vt:lpstr>Confidence interval</vt:lpstr>
      <vt:lpstr>CI for mean with known population sd</vt:lpstr>
      <vt:lpstr>PowerPoint Presentation</vt:lpstr>
      <vt:lpstr>PowerPoint Presentation</vt:lpstr>
      <vt:lpstr>PowerPoint Presentation</vt:lpstr>
      <vt:lpstr>PowerPoint Presentation</vt:lpstr>
      <vt:lpstr>CI for mean with unknown population </vt:lpstr>
      <vt:lpstr>T-distribution</vt:lpstr>
      <vt:lpstr>T - distribution</vt:lpstr>
      <vt:lpstr>T-distribution</vt:lpstr>
      <vt:lpstr>T-distribution</vt:lpstr>
      <vt:lpstr>T- distribution</vt:lpstr>
      <vt:lpstr>T - distribution</vt:lpstr>
      <vt:lpstr>T- distribution</vt:lpstr>
      <vt:lpstr>Assumption of Confidence interval</vt:lpstr>
      <vt:lpstr>Confidence Interval for proportion</vt:lpstr>
      <vt:lpstr>Confidence Interval for proportion</vt:lpstr>
      <vt:lpstr>Confidence Interval Interpretation</vt:lpstr>
      <vt:lpstr>Choosing confidence level for 95%</vt:lpstr>
      <vt:lpstr>Choosing confidence level for 99%</vt:lpstr>
      <vt:lpstr>Choosing Confidence level at 90%</vt:lpstr>
      <vt:lpstr>Interpretation of choosing confidence level</vt:lpstr>
      <vt:lpstr>Constructing a Confidence interval</vt:lpstr>
      <vt:lpstr>Choosing the sample size</vt:lpstr>
      <vt:lpstr>Choosing the sample size</vt:lpstr>
      <vt:lpstr>Choosing the sample size</vt:lpstr>
      <vt:lpstr>Choosing the sample size</vt:lpstr>
      <vt:lpstr>Computing sample size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Inference</dc:title>
  <dc:creator>AjitC</dc:creator>
  <cp:lastModifiedBy>AjitC</cp:lastModifiedBy>
  <cp:revision>19</cp:revision>
  <dcterms:created xsi:type="dcterms:W3CDTF">2021-05-05T19:16:14Z</dcterms:created>
  <dcterms:modified xsi:type="dcterms:W3CDTF">2021-05-09T05:56:01Z</dcterms:modified>
</cp:coreProperties>
</file>